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64" r:id="rId5"/>
    <p:sldId id="274" r:id="rId6"/>
    <p:sldId id="265" r:id="rId7"/>
    <p:sldId id="263" r:id="rId8"/>
    <p:sldId id="261" r:id="rId9"/>
    <p:sldId id="271" r:id="rId10"/>
    <p:sldId id="260" r:id="rId11"/>
    <p:sldId id="259" r:id="rId12"/>
    <p:sldId id="257" r:id="rId13"/>
    <p:sldId id="258" r:id="rId14"/>
    <p:sldId id="268" r:id="rId15"/>
    <p:sldId id="269" r:id="rId16"/>
    <p:sldId id="272" r:id="rId17"/>
    <p:sldId id="262" r:id="rId18"/>
    <p:sldId id="276" r:id="rId19"/>
    <p:sldId id="275" r:id="rId20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ertil.sandberg\Desktop\V&#228;gf&#246;reningen\Bron\m&#228;tningar\&#214;VERTRAT%20bron.xls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ertil.sandberg\Desktop\V&#228;gf&#246;reningen\Bron\m&#228;tningar\provpolariseringar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risecloud-my.sharepoint.com/personal/bertil_sandberg_ri_se/Documents/provpolariseringar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910077808321294E-2"/>
          <c:y val="1.2798634812286689E-2"/>
          <c:w val="0.90346270325676747"/>
          <c:h val="0.88181888420090837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Blad1!$L$12:$L$26</c:f>
              <c:numCache>
                <c:formatCode>General</c:formatCode>
                <c:ptCount val="15"/>
                <c:pt idx="0">
                  <c:v>0.45</c:v>
                </c:pt>
                <c:pt idx="1">
                  <c:v>0.5</c:v>
                </c:pt>
                <c:pt idx="2">
                  <c:v>0.6</c:v>
                </c:pt>
                <c:pt idx="3">
                  <c:v>0.7</c:v>
                </c:pt>
                <c:pt idx="4">
                  <c:v>0.8</c:v>
                </c:pt>
                <c:pt idx="5">
                  <c:v>0.9</c:v>
                </c:pt>
                <c:pt idx="6">
                  <c:v>1</c:v>
                </c:pt>
                <c:pt idx="7">
                  <c:v>1.2</c:v>
                </c:pt>
                <c:pt idx="8">
                  <c:v>1.4</c:v>
                </c:pt>
                <c:pt idx="9">
                  <c:v>1.6</c:v>
                </c:pt>
                <c:pt idx="10">
                  <c:v>1.8</c:v>
                </c:pt>
                <c:pt idx="11">
                  <c:v>2</c:v>
                </c:pt>
                <c:pt idx="12">
                  <c:v>3</c:v>
                </c:pt>
                <c:pt idx="13">
                  <c:v>4</c:v>
                </c:pt>
                <c:pt idx="14">
                  <c:v>5</c:v>
                </c:pt>
              </c:numCache>
            </c:numRef>
          </c:xVal>
          <c:yVal>
            <c:numRef>
              <c:f>Blad1!$M$12:$M$26</c:f>
              <c:numCache>
                <c:formatCode>General</c:formatCode>
                <c:ptCount val="15"/>
                <c:pt idx="0">
                  <c:v>0.10376000000000001</c:v>
                </c:pt>
                <c:pt idx="1">
                  <c:v>0.10025000000000001</c:v>
                </c:pt>
                <c:pt idx="2">
                  <c:v>9.4189999999999996E-2</c:v>
                </c:pt>
                <c:pt idx="3">
                  <c:v>8.9099999999999999E-2</c:v>
                </c:pt>
                <c:pt idx="4">
                  <c:v>8.4699999999999998E-2</c:v>
                </c:pt>
                <c:pt idx="5">
                  <c:v>8.0799999999999997E-2</c:v>
                </c:pt>
                <c:pt idx="6">
                  <c:v>7.7299999999999994E-2</c:v>
                </c:pt>
                <c:pt idx="7">
                  <c:v>7.1400000000000005E-2</c:v>
                </c:pt>
                <c:pt idx="8">
                  <c:v>6.6400000000000001E-2</c:v>
                </c:pt>
                <c:pt idx="9">
                  <c:v>6.2100000000000002E-2</c:v>
                </c:pt>
                <c:pt idx="10">
                  <c:v>5.8400000000000001E-2</c:v>
                </c:pt>
                <c:pt idx="11">
                  <c:v>5.5079999999999997E-2</c:v>
                </c:pt>
                <c:pt idx="12">
                  <c:v>4.2900000000000001E-2</c:v>
                </c:pt>
                <c:pt idx="13">
                  <c:v>3.5000000000000003E-2</c:v>
                </c:pt>
                <c:pt idx="14">
                  <c:v>2.9499999999999998E-2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5F0-4AB9-9345-57A318604E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55174824"/>
        <c:axId val="755171872"/>
      </c:scatterChart>
      <c:valAx>
        <c:axId val="7551748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Avstånd från pelarens centrum, 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755171872"/>
        <c:crosses val="autoZero"/>
        <c:crossBetween val="midCat"/>
      </c:valAx>
      <c:valAx>
        <c:axId val="755171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Potential relativt avlägsen jord, V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7551748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'Uppstart juli 2023'!$K$36</c:f>
              <c:strCache>
                <c:ptCount val="1"/>
                <c:pt idx="0">
                  <c:v>∆U stål (kal)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strRef>
              <c:f>'Uppstart juli 2023'!$J$37:$J$46</c:f>
              <c:strCache>
                <c:ptCount val="10"/>
                <c:pt idx="0">
                  <c:v>2N</c:v>
                </c:pt>
                <c:pt idx="1">
                  <c:v>2S</c:v>
                </c:pt>
                <c:pt idx="2">
                  <c:v>3N</c:v>
                </c:pt>
                <c:pt idx="3">
                  <c:v>3S</c:v>
                </c:pt>
                <c:pt idx="4">
                  <c:v>4N</c:v>
                </c:pt>
                <c:pt idx="5">
                  <c:v>4S</c:v>
                </c:pt>
                <c:pt idx="6">
                  <c:v>5N</c:v>
                </c:pt>
                <c:pt idx="7">
                  <c:v>5S</c:v>
                </c:pt>
                <c:pt idx="8">
                  <c:v>6N</c:v>
                </c:pt>
                <c:pt idx="9">
                  <c:v>6S</c:v>
                </c:pt>
              </c:strCache>
            </c:strRef>
          </c:xVal>
          <c:yVal>
            <c:numRef>
              <c:f>'Uppstart juli 2023'!$K$37:$K$46</c:f>
              <c:numCache>
                <c:formatCode>General</c:formatCode>
                <c:ptCount val="10"/>
                <c:pt idx="0">
                  <c:v>90</c:v>
                </c:pt>
                <c:pt idx="1">
                  <c:v>110</c:v>
                </c:pt>
                <c:pt idx="2">
                  <c:v>40</c:v>
                </c:pt>
                <c:pt idx="3">
                  <c:v>75</c:v>
                </c:pt>
                <c:pt idx="4">
                  <c:v>30</c:v>
                </c:pt>
                <c:pt idx="5">
                  <c:v>155</c:v>
                </c:pt>
                <c:pt idx="6">
                  <c:v>150</c:v>
                </c:pt>
                <c:pt idx="7">
                  <c:v>45</c:v>
                </c:pt>
                <c:pt idx="8">
                  <c:v>145</c:v>
                </c:pt>
                <c:pt idx="9">
                  <c:v>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7F8-468B-97FD-EBFE8CC158B1}"/>
            </c:ext>
          </c:extLst>
        </c:ser>
        <c:ser>
          <c:idx val="1"/>
          <c:order val="1"/>
          <c:tx>
            <c:strRef>
              <c:f>'Uppstart juli 2023'!$L$36</c:f>
              <c:strCache>
                <c:ptCount val="1"/>
                <c:pt idx="0">
                  <c:v>∆U stål (teor)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strRef>
              <c:f>'Uppstart juli 2023'!$J$37:$J$46</c:f>
              <c:strCache>
                <c:ptCount val="10"/>
                <c:pt idx="0">
                  <c:v>2N</c:v>
                </c:pt>
                <c:pt idx="1">
                  <c:v>2S</c:v>
                </c:pt>
                <c:pt idx="2">
                  <c:v>3N</c:v>
                </c:pt>
                <c:pt idx="3">
                  <c:v>3S</c:v>
                </c:pt>
                <c:pt idx="4">
                  <c:v>4N</c:v>
                </c:pt>
                <c:pt idx="5">
                  <c:v>4S</c:v>
                </c:pt>
                <c:pt idx="6">
                  <c:v>5N</c:v>
                </c:pt>
                <c:pt idx="7">
                  <c:v>5S</c:v>
                </c:pt>
                <c:pt idx="8">
                  <c:v>6N</c:v>
                </c:pt>
                <c:pt idx="9">
                  <c:v>6S</c:v>
                </c:pt>
              </c:strCache>
            </c:strRef>
          </c:xVal>
          <c:yVal>
            <c:numRef>
              <c:f>'Uppstart juli 2023'!$L$37:$L$46</c:f>
              <c:numCache>
                <c:formatCode>General</c:formatCode>
                <c:ptCount val="10"/>
                <c:pt idx="0">
                  <c:v>65</c:v>
                </c:pt>
                <c:pt idx="1">
                  <c:v>65</c:v>
                </c:pt>
                <c:pt idx="2">
                  <c:v>65</c:v>
                </c:pt>
                <c:pt idx="3">
                  <c:v>65</c:v>
                </c:pt>
                <c:pt idx="4">
                  <c:v>65</c:v>
                </c:pt>
                <c:pt idx="5">
                  <c:v>65</c:v>
                </c:pt>
                <c:pt idx="6">
                  <c:v>65</c:v>
                </c:pt>
                <c:pt idx="7">
                  <c:v>65</c:v>
                </c:pt>
                <c:pt idx="8">
                  <c:v>65</c:v>
                </c:pt>
                <c:pt idx="9">
                  <c:v>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7F8-468B-97FD-EBFE8CC158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9223480"/>
        <c:axId val="429223808"/>
      </c:scatterChart>
      <c:valAx>
        <c:axId val="429223480"/>
        <c:scaling>
          <c:orientation val="minMax"/>
          <c:max val="10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Pelare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429223808"/>
        <c:crosses val="autoZero"/>
        <c:crossBetween val="midCat"/>
      </c:valAx>
      <c:valAx>
        <c:axId val="429223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∆U, mV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42922348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56100301861197E-2"/>
          <c:y val="7.7586206896551727E-2"/>
          <c:w val="0.90003487465324605"/>
          <c:h val="0.75918544664675536"/>
        </c:manualLayout>
      </c:layout>
      <c:scatterChart>
        <c:scatterStyle val="lineMarker"/>
        <c:varyColors val="0"/>
        <c:ser>
          <c:idx val="0"/>
          <c:order val="0"/>
          <c:tx>
            <c:strRef>
              <c:f>'Uppstart juli 2023'!$L$38</c:f>
              <c:strCache>
                <c:ptCount val="1"/>
                <c:pt idx="0">
                  <c:v>∆Uplast (kal)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strRef>
              <c:f>'Uppstart juli 2023'!$K$39:$K$48</c:f>
              <c:strCache>
                <c:ptCount val="10"/>
                <c:pt idx="0">
                  <c:v>2N</c:v>
                </c:pt>
                <c:pt idx="1">
                  <c:v>2S</c:v>
                </c:pt>
                <c:pt idx="2">
                  <c:v>3N</c:v>
                </c:pt>
                <c:pt idx="3">
                  <c:v>3S</c:v>
                </c:pt>
                <c:pt idx="4">
                  <c:v>4N</c:v>
                </c:pt>
                <c:pt idx="5">
                  <c:v>4S</c:v>
                </c:pt>
                <c:pt idx="6">
                  <c:v>5N</c:v>
                </c:pt>
                <c:pt idx="7">
                  <c:v>5S</c:v>
                </c:pt>
                <c:pt idx="8">
                  <c:v>6N</c:v>
                </c:pt>
                <c:pt idx="9">
                  <c:v>6S</c:v>
                </c:pt>
              </c:strCache>
            </c:strRef>
          </c:xVal>
          <c:yVal>
            <c:numRef>
              <c:f>'Uppstart juli 2023'!$L$39:$L$48</c:f>
              <c:numCache>
                <c:formatCode>General</c:formatCode>
                <c:ptCount val="10"/>
                <c:pt idx="0">
                  <c:v>60</c:v>
                </c:pt>
                <c:pt idx="1">
                  <c:v>65</c:v>
                </c:pt>
                <c:pt idx="2">
                  <c:v>30</c:v>
                </c:pt>
                <c:pt idx="3">
                  <c:v>65</c:v>
                </c:pt>
                <c:pt idx="4">
                  <c:v>10</c:v>
                </c:pt>
                <c:pt idx="5">
                  <c:v>110</c:v>
                </c:pt>
                <c:pt idx="6">
                  <c:v>95</c:v>
                </c:pt>
                <c:pt idx="7">
                  <c:v>25</c:v>
                </c:pt>
                <c:pt idx="8">
                  <c:v>70</c:v>
                </c:pt>
                <c:pt idx="9">
                  <c:v>50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D65-4E7C-904D-AD5D92258B64}"/>
            </c:ext>
          </c:extLst>
        </c:ser>
        <c:ser>
          <c:idx val="1"/>
          <c:order val="1"/>
          <c:tx>
            <c:strRef>
              <c:f>'Uppstart juli 2023'!$M$38</c:f>
              <c:strCache>
                <c:ptCount val="1"/>
                <c:pt idx="0">
                  <c:v>∆Uplast (teor)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strRef>
              <c:f>'Uppstart juli 2023'!$K$39:$K$48</c:f>
              <c:strCache>
                <c:ptCount val="10"/>
                <c:pt idx="0">
                  <c:v>2N</c:v>
                </c:pt>
                <c:pt idx="1">
                  <c:v>2S</c:v>
                </c:pt>
                <c:pt idx="2">
                  <c:v>3N</c:v>
                </c:pt>
                <c:pt idx="3">
                  <c:v>3S</c:v>
                </c:pt>
                <c:pt idx="4">
                  <c:v>4N</c:v>
                </c:pt>
                <c:pt idx="5">
                  <c:v>4S</c:v>
                </c:pt>
                <c:pt idx="6">
                  <c:v>5N</c:v>
                </c:pt>
                <c:pt idx="7">
                  <c:v>5S</c:v>
                </c:pt>
                <c:pt idx="8">
                  <c:v>6N</c:v>
                </c:pt>
                <c:pt idx="9">
                  <c:v>6S</c:v>
                </c:pt>
              </c:strCache>
            </c:strRef>
          </c:xVal>
          <c:yVal>
            <c:numRef>
              <c:f>'Uppstart juli 2023'!$M$39:$M$48</c:f>
              <c:numCache>
                <c:formatCode>General</c:formatCode>
                <c:ptCount val="10"/>
                <c:pt idx="0">
                  <c:v>35</c:v>
                </c:pt>
                <c:pt idx="1">
                  <c:v>35</c:v>
                </c:pt>
                <c:pt idx="2">
                  <c:v>35</c:v>
                </c:pt>
                <c:pt idx="3">
                  <c:v>35</c:v>
                </c:pt>
                <c:pt idx="4">
                  <c:v>35</c:v>
                </c:pt>
                <c:pt idx="5">
                  <c:v>35</c:v>
                </c:pt>
                <c:pt idx="6">
                  <c:v>35</c:v>
                </c:pt>
                <c:pt idx="7">
                  <c:v>35</c:v>
                </c:pt>
                <c:pt idx="8">
                  <c:v>35</c:v>
                </c:pt>
                <c:pt idx="9">
                  <c:v>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D65-4E7C-904D-AD5D92258B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5940352"/>
        <c:axId val="815943304"/>
      </c:scatterChart>
      <c:valAx>
        <c:axId val="815940352"/>
        <c:scaling>
          <c:orientation val="minMax"/>
          <c:max val="10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Pelare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815943304"/>
        <c:crosses val="autoZero"/>
        <c:crossBetween val="midCat"/>
      </c:valAx>
      <c:valAx>
        <c:axId val="815943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81594035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0.10643</cdr:x>
      <cdr:y>0.10452</cdr:y>
    </cdr:from>
    <cdr:to>
      <cdr:x>0.27397</cdr:x>
      <cdr:y>0.13213</cdr:y>
    </cdr:to>
    <cdr:cxnSp macro="">
      <cdr:nvCxnSpPr>
        <cdr:cNvPr id="3" name="Rak pilkoppling 2">
          <a:extLst xmlns:a="http://schemas.openxmlformats.org/drawingml/2006/main">
            <a:ext uri="{FF2B5EF4-FFF2-40B4-BE49-F238E27FC236}">
              <a16:creationId xmlns:a16="http://schemas.microsoft.com/office/drawing/2014/main" id="{77F7D362-871C-4620-913D-264EC7900F3F}"/>
            </a:ext>
          </a:extLst>
        </cdr:cNvPr>
        <cdr:cNvCxnSpPr/>
      </cdr:nvCxnSpPr>
      <cdr:spPr>
        <a:xfrm xmlns:a="http://schemas.openxmlformats.org/drawingml/2006/main" flipH="1">
          <a:off x="913716" y="622272"/>
          <a:ext cx="1438382" cy="164386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0.27756</cdr:x>
      <cdr:y>0.06483</cdr:y>
    </cdr:from>
    <cdr:to>
      <cdr:x>0.80532</cdr:x>
      <cdr:y>0.1373</cdr:y>
    </cdr:to>
    <cdr:sp macro="" textlink="">
      <cdr:nvSpPr>
        <cdr:cNvPr id="4" name="textruta 3">
          <a:extLst xmlns:a="http://schemas.openxmlformats.org/drawingml/2006/main">
            <a:ext uri="{FF2B5EF4-FFF2-40B4-BE49-F238E27FC236}">
              <a16:creationId xmlns:a16="http://schemas.microsoft.com/office/drawing/2014/main" id="{FE2EF6B6-1575-4786-990A-E9A0596E0243}"/>
            </a:ext>
          </a:extLst>
        </cdr:cNvPr>
        <cdr:cNvSpPr txBox="1"/>
      </cdr:nvSpPr>
      <cdr:spPr>
        <a:xfrm xmlns:a="http://schemas.openxmlformats.org/drawingml/2006/main">
          <a:off x="2382918" y="385965"/>
          <a:ext cx="4530903" cy="4315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sv-SE" sz="2000" dirty="0"/>
            <a:t>Vid stålytan 105 </a:t>
          </a:r>
          <a:r>
            <a:rPr lang="sv-SE" sz="2000" dirty="0" err="1"/>
            <a:t>mV</a:t>
          </a:r>
          <a:r>
            <a:rPr lang="sv-SE" sz="2000" dirty="0"/>
            <a:t> relativt avlägsen jord</a:t>
          </a:r>
        </a:p>
      </cdr:txBody>
    </cdr:sp>
  </cdr:relSizeAnchor>
  <cdr:relSizeAnchor xmlns:cdr="http://schemas.openxmlformats.org/drawingml/2006/chartDrawing">
    <cdr:from>
      <cdr:x>0.18774</cdr:x>
      <cdr:y>0.29252</cdr:y>
    </cdr:from>
    <cdr:to>
      <cdr:x>0.35528</cdr:x>
      <cdr:y>0.32013</cdr:y>
    </cdr:to>
    <cdr:cxnSp macro="">
      <cdr:nvCxnSpPr>
        <cdr:cNvPr id="5" name="Rak pilkoppling 4">
          <a:extLst xmlns:a="http://schemas.openxmlformats.org/drawingml/2006/main">
            <a:ext uri="{FF2B5EF4-FFF2-40B4-BE49-F238E27FC236}">
              <a16:creationId xmlns:a16="http://schemas.microsoft.com/office/drawing/2014/main" id="{D30B1078-0291-4C73-9468-C6ECA2C19E95}"/>
            </a:ext>
          </a:extLst>
        </cdr:cNvPr>
        <cdr:cNvCxnSpPr/>
      </cdr:nvCxnSpPr>
      <cdr:spPr>
        <a:xfrm xmlns:a="http://schemas.openxmlformats.org/drawingml/2006/main" flipH="1">
          <a:off x="1611788" y="1741584"/>
          <a:ext cx="1438382" cy="164386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0.17099</cdr:x>
      <cdr:y>0.23557</cdr:y>
    </cdr:from>
    <cdr:to>
      <cdr:x>1</cdr:x>
      <cdr:y>0.3185</cdr:y>
    </cdr:to>
    <cdr:sp macro="" textlink="">
      <cdr:nvSpPr>
        <cdr:cNvPr id="6" name="textruta 1">
          <a:extLst xmlns:a="http://schemas.openxmlformats.org/drawingml/2006/main">
            <a:ext uri="{FF2B5EF4-FFF2-40B4-BE49-F238E27FC236}">
              <a16:creationId xmlns:a16="http://schemas.microsoft.com/office/drawing/2014/main" id="{2116E5AA-47A9-43D5-95AC-33E9B16235E5}"/>
            </a:ext>
          </a:extLst>
        </cdr:cNvPr>
        <cdr:cNvSpPr txBox="1"/>
      </cdr:nvSpPr>
      <cdr:spPr>
        <a:xfrm xmlns:a="http://schemas.openxmlformats.org/drawingml/2006/main">
          <a:off x="1467948" y="1402536"/>
          <a:ext cx="7117252" cy="4937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v-SE" sz="2000" dirty="0"/>
            <a:t>Vid plast, strax under vattenlinjen, 75 </a:t>
          </a:r>
          <a:r>
            <a:rPr lang="sv-SE" sz="2000" dirty="0" err="1"/>
            <a:t>mV</a:t>
          </a:r>
          <a:r>
            <a:rPr lang="sv-SE" sz="2000" dirty="0"/>
            <a:t> relativt avlägsen jord</a:t>
          </a:r>
        </a:p>
      </cdr:txBody>
    </cdr:sp>
  </cdr:relSizeAnchor>
  <cdr:relSizeAnchor xmlns:cdr="http://schemas.openxmlformats.org/drawingml/2006/chartDrawing">
    <cdr:from>
      <cdr:x>0.5431</cdr:x>
      <cdr:y>0.5066</cdr:y>
    </cdr:from>
    <cdr:to>
      <cdr:x>0.63778</cdr:x>
      <cdr:y>0.59786</cdr:y>
    </cdr:to>
    <cdr:cxnSp macro="">
      <cdr:nvCxnSpPr>
        <cdr:cNvPr id="7" name="Rak pilkoppling 6">
          <a:extLst xmlns:a="http://schemas.openxmlformats.org/drawingml/2006/main">
            <a:ext uri="{FF2B5EF4-FFF2-40B4-BE49-F238E27FC236}">
              <a16:creationId xmlns:a16="http://schemas.microsoft.com/office/drawing/2014/main" id="{11551422-55A2-413B-A7AF-4DBB5212C18D}"/>
            </a:ext>
          </a:extLst>
        </cdr:cNvPr>
        <cdr:cNvCxnSpPr/>
      </cdr:nvCxnSpPr>
      <cdr:spPr>
        <a:xfrm xmlns:a="http://schemas.openxmlformats.org/drawingml/2006/main" flipH="1">
          <a:off x="4662642" y="3016150"/>
          <a:ext cx="812799" cy="543388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0.37411</cdr:x>
      <cdr:y>0.44773</cdr:y>
    </cdr:from>
    <cdr:to>
      <cdr:x>0.94893</cdr:x>
      <cdr:y>0.52021</cdr:y>
    </cdr:to>
    <cdr:sp macro="" textlink="">
      <cdr:nvSpPr>
        <cdr:cNvPr id="9" name="textruta 1">
          <a:extLst xmlns:a="http://schemas.openxmlformats.org/drawingml/2006/main">
            <a:ext uri="{FF2B5EF4-FFF2-40B4-BE49-F238E27FC236}">
              <a16:creationId xmlns:a16="http://schemas.microsoft.com/office/drawing/2014/main" id="{79611959-AC1B-49C7-B89A-CD7375855669}"/>
            </a:ext>
          </a:extLst>
        </cdr:cNvPr>
        <cdr:cNvSpPr txBox="1"/>
      </cdr:nvSpPr>
      <cdr:spPr>
        <a:xfrm xmlns:a="http://schemas.openxmlformats.org/drawingml/2006/main">
          <a:off x="3211816" y="2665686"/>
          <a:ext cx="4934906" cy="4315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v-SE" sz="2000" dirty="0"/>
            <a:t>Vid båtens akter 40 </a:t>
          </a:r>
          <a:r>
            <a:rPr lang="sv-SE" sz="2000" dirty="0" err="1"/>
            <a:t>mV</a:t>
          </a:r>
          <a:r>
            <a:rPr lang="sv-SE" sz="2000" dirty="0"/>
            <a:t> relativt avlägsen jord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0.09162</cdr:x>
      <cdr:y>0.83666</cdr:y>
    </cdr:from>
    <cdr:to>
      <cdr:x>0.19218</cdr:x>
      <cdr:y>1</cdr:y>
    </cdr:to>
    <cdr:sp macro="" textlink="">
      <cdr:nvSpPr>
        <cdr:cNvPr id="2" name="textruta 1">
          <a:extLst xmlns:a="http://schemas.openxmlformats.org/drawingml/2006/main">
            <a:ext uri="{FF2B5EF4-FFF2-40B4-BE49-F238E27FC236}">
              <a16:creationId xmlns:a16="http://schemas.microsoft.com/office/drawing/2014/main" id="{CDC1F186-92DC-4B19-A73A-30F8EE2B2935}"/>
            </a:ext>
          </a:extLst>
        </cdr:cNvPr>
        <cdr:cNvSpPr txBox="1"/>
      </cdr:nvSpPr>
      <cdr:spPr>
        <a:xfrm xmlns:a="http://schemas.openxmlformats.org/drawingml/2006/main">
          <a:off x="833120" y="501904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sv-SE" sz="11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75B4548-346A-47A9-B558-DC7195F903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53A1F898-EDE5-413D-8AE9-3AE7179258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5BA0E7-4CC9-4E86-A9A6-D01586366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04481-B75A-4926-80FC-CB4FC1946365}" type="datetimeFigureOut">
              <a:rPr lang="sv-SE" smtClean="0"/>
              <a:t>2023-08-20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7BE4CD4-D1DC-4F4A-BACE-071142DFB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7734D70-B475-4D89-BB63-BD85113AF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B6952-EC66-4B21-ACF8-640CF4B62A1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53015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550A37D-C9B4-43A9-B0F3-EF8A00C48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3E5149A0-781F-404F-84F7-AC85C9A521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1AA5BE8-80B6-49C0-8D69-61F570FD5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04481-B75A-4926-80FC-CB4FC1946365}" type="datetimeFigureOut">
              <a:rPr lang="sv-SE" smtClean="0"/>
              <a:t>2023-08-20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239FAD2-409B-40E1-8E42-4223416EC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389385-75A4-4715-8CD5-313C320BF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B6952-EC66-4B21-ACF8-640CF4B62A1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67746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DD74F009-969F-4615-BA18-A7BF754094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AE7206F7-E2A9-4654-A8F6-0B71C9305C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6499140-88D1-4B1D-B3A0-949B3CD51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04481-B75A-4926-80FC-CB4FC1946365}" type="datetimeFigureOut">
              <a:rPr lang="sv-SE" smtClean="0"/>
              <a:t>2023-08-20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E643953-F480-4EFE-B003-C187D6EB4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B4B58AA-979B-422A-933A-F585EAC71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B6952-EC66-4B21-ACF8-640CF4B62A1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83509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4122CDA-E54D-4BD0-B531-92F801287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99BC32E-F3C9-48DE-9371-F02736C65E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CAF17B4-7B72-4076-9EBE-6F8BBE59A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04481-B75A-4926-80FC-CB4FC1946365}" type="datetimeFigureOut">
              <a:rPr lang="sv-SE" smtClean="0"/>
              <a:t>2023-08-20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AFF09AA-E7DF-42FB-B05C-C2808959E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454E52A-B097-4610-AA58-652521C88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B6952-EC66-4B21-ACF8-640CF4B62A1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3003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F5187D8-D995-4859-97B0-731FD3F55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A854A82-01E2-4186-A936-76668A61B1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62F5F67-6788-4B56-9FE9-FF1FDB6BD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04481-B75A-4926-80FC-CB4FC1946365}" type="datetimeFigureOut">
              <a:rPr lang="sv-SE" smtClean="0"/>
              <a:t>2023-08-20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5961530-BEB3-43B4-9162-AD3E624B7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1F546CD-68DB-4A1C-8810-C470BB4F8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B6952-EC66-4B21-ACF8-640CF4B62A1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56737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4212774-D0F9-4886-AD9B-AC1267E35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AF1D10C-AD1E-4528-939E-E592E75475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BE34AB1-770F-45F3-9ED3-3ED56F75B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E2D55EE-CAD0-4A5D-891E-E2AFDD1EA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04481-B75A-4926-80FC-CB4FC1946365}" type="datetimeFigureOut">
              <a:rPr lang="sv-SE" smtClean="0"/>
              <a:t>2023-08-20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C2E4299-1F58-4D95-AE50-9F319D03B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26BCF4E-6DEE-4330-8C8A-0B9547CE7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B6952-EC66-4B21-ACF8-640CF4B62A1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85845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4AB9E7-2D11-4891-BEE5-A8E71CD94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2A48A79-B2BE-43CA-A852-AFFAE81F7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ED838EC-4B69-4873-B978-455CFCB67C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26C5E8C-0E79-4E49-9105-F6D7BD469F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9B599939-72C1-4A59-BF8D-F0316AE7EF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5644F3DB-FF3F-4EF8-AF8D-B8DB48B96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04481-B75A-4926-80FC-CB4FC1946365}" type="datetimeFigureOut">
              <a:rPr lang="sv-SE" smtClean="0"/>
              <a:t>2023-08-20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E2291E99-B146-4AE5-B2F0-C79BA365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B30A422F-A106-4B63-918F-DE708BC59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B6952-EC66-4B21-ACF8-640CF4B62A1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5038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336BE4A-12DE-4F03-9B23-485E53DB7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6AFE9156-B179-455A-A223-9AA9B7A83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04481-B75A-4926-80FC-CB4FC1946365}" type="datetimeFigureOut">
              <a:rPr lang="sv-SE" smtClean="0"/>
              <a:t>2023-08-20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987429E-3699-4AD1-8100-37CBD8E6E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EC99BF0-522B-4BAB-B204-61619F015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B6952-EC66-4B21-ACF8-640CF4B62A1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71307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356BAB7C-FF55-407B-9E8C-6BCBA428B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04481-B75A-4926-80FC-CB4FC1946365}" type="datetimeFigureOut">
              <a:rPr lang="sv-SE" smtClean="0"/>
              <a:t>2023-08-20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1F2002CC-3F46-4BD6-ADDE-CE91A0E62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3659E91-D64D-49F9-AF6C-8E6ECEC33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B6952-EC66-4B21-ACF8-640CF4B62A1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9449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9CAE4FA-7F35-430A-B0AA-54D6CF3D6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C7D24CF-B331-4953-9181-FBC039557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0FDA8105-F77F-4655-A7B4-B52C5772FA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0288382-92DB-4D15-8791-0FFA176D3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04481-B75A-4926-80FC-CB4FC1946365}" type="datetimeFigureOut">
              <a:rPr lang="sv-SE" smtClean="0"/>
              <a:t>2023-08-20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3435C08-EF1D-4B6D-8BFC-D0AC38679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1E3F024-9A9D-4C59-A693-117EFF9C5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B6952-EC66-4B21-ACF8-640CF4B62A1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2708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8525077-2FAB-438C-8FB2-2058C7A36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DAE48EC4-EE2C-4134-87E2-6C0820E8A3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542DC3C6-6B95-4B25-ACC7-5BC588990E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CFB0A59-6F5B-4416-87A7-A71AE1DE3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04481-B75A-4926-80FC-CB4FC1946365}" type="datetimeFigureOut">
              <a:rPr lang="sv-SE" smtClean="0"/>
              <a:t>2023-08-20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59DD2EE-5E2C-454F-9793-A60A4322E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EC36CFF-6635-4828-AA8E-1042CD803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B6952-EC66-4B21-ACF8-640CF4B62A1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16414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CF8A48C-CD87-4BAB-99D2-950059B95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86B7FE8-B546-4F9F-8296-2DC31BE5B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6548A66-F5F5-4706-995B-25677AD216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04481-B75A-4926-80FC-CB4FC1946365}" type="datetimeFigureOut">
              <a:rPr lang="sv-SE" smtClean="0"/>
              <a:t>2023-08-20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8666ED0-9D5F-4500-B961-E32606300F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18971C1-99D5-4A46-8430-79B73C0B13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B6952-EC66-4B21-ACF8-640CF4B62A1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5318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881B8772-1FC9-404F-88DA-1DDE62F06107}"/>
              </a:ext>
            </a:extLst>
          </p:cNvPr>
          <p:cNvSpPr txBox="1"/>
          <p:nvPr/>
        </p:nvSpPr>
        <p:spPr>
          <a:xfrm>
            <a:off x="862366" y="2194102"/>
            <a:ext cx="3427001" cy="3908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 err="1"/>
              <a:t>Styrelsemöte</a:t>
            </a:r>
            <a:r>
              <a:rPr lang="en-US" sz="3200" dirty="0"/>
              <a:t> 22 </a:t>
            </a:r>
            <a:r>
              <a:rPr lang="en-US" sz="3200" dirty="0" err="1"/>
              <a:t>augusti</a:t>
            </a:r>
            <a:r>
              <a:rPr lang="en-US" sz="3200" dirty="0"/>
              <a:t> 2023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 err="1"/>
              <a:t>Uppstart</a:t>
            </a:r>
            <a:r>
              <a:rPr lang="en-US" sz="3200" dirty="0"/>
              <a:t> av </a:t>
            </a:r>
            <a:r>
              <a:rPr lang="en-US" sz="3200" dirty="0" err="1"/>
              <a:t>skyddet</a:t>
            </a:r>
            <a:r>
              <a:rPr lang="en-US" sz="3200" dirty="0"/>
              <a:t> </a:t>
            </a:r>
            <a:r>
              <a:rPr lang="en-US" sz="3200" dirty="0" err="1"/>
              <a:t>på</a:t>
            </a:r>
            <a:r>
              <a:rPr lang="en-US" sz="3200" dirty="0"/>
              <a:t> </a:t>
            </a:r>
            <a:r>
              <a:rPr lang="en-US" sz="3200" dirty="0" err="1"/>
              <a:t>bron</a:t>
            </a:r>
            <a:endParaRPr lang="en-US" sz="3200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B20021A-E51F-41E9-B86B-B5B0A379B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7969" y="661916"/>
            <a:ext cx="4210116" cy="555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89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C1E5815-D54C-487F-A054-6D4930ADE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08496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A114ED7D-BAD7-4C83-A0E3-33DBD4BF1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56" y="1200830"/>
            <a:ext cx="10305143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395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BF46294-BC82-4823-A73B-496E17596F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1997203"/>
              </p:ext>
            </p:extLst>
          </p:nvPr>
        </p:nvGraphicFramePr>
        <p:xfrm>
          <a:off x="1767840" y="518160"/>
          <a:ext cx="8585200" cy="5953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ktangel 2">
            <a:extLst>
              <a:ext uri="{FF2B5EF4-FFF2-40B4-BE49-F238E27FC236}">
                <a16:creationId xmlns:a16="http://schemas.microsoft.com/office/drawing/2014/main" id="{027D1DC1-40A0-454B-8A22-0CEAC5926A0D}"/>
              </a:ext>
            </a:extLst>
          </p:cNvPr>
          <p:cNvSpPr/>
          <p:nvPr/>
        </p:nvSpPr>
        <p:spPr>
          <a:xfrm>
            <a:off x="1430432" y="595901"/>
            <a:ext cx="1261398" cy="5270642"/>
          </a:xfrm>
          <a:prstGeom prst="rect">
            <a:avLst/>
          </a:prstGeom>
          <a:solidFill>
            <a:schemeClr val="bg1">
              <a:lumMod val="85000"/>
              <a:alpha val="3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85652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AD26ACA-341A-453E-8368-15ECFDA6F8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6259943"/>
              </p:ext>
            </p:extLst>
          </p:nvPr>
        </p:nvGraphicFramePr>
        <p:xfrm>
          <a:off x="1625600" y="853440"/>
          <a:ext cx="9093200" cy="5598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ktangel 3">
            <a:extLst>
              <a:ext uri="{FF2B5EF4-FFF2-40B4-BE49-F238E27FC236}">
                <a16:creationId xmlns:a16="http://schemas.microsoft.com/office/drawing/2014/main" id="{B393A99D-C335-4DB0-A0E8-BF546F3B0C35}"/>
              </a:ext>
            </a:extLst>
          </p:cNvPr>
          <p:cNvSpPr/>
          <p:nvPr/>
        </p:nvSpPr>
        <p:spPr>
          <a:xfrm>
            <a:off x="2163737" y="5370349"/>
            <a:ext cx="8420430" cy="198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0FE734EF-3836-4337-95CE-33CC0BE26D8D}"/>
              </a:ext>
            </a:extLst>
          </p:cNvPr>
          <p:cNvSpPr txBox="1"/>
          <p:nvPr/>
        </p:nvSpPr>
        <p:spPr>
          <a:xfrm>
            <a:off x="2073326" y="5349173"/>
            <a:ext cx="881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2N              2S             3N            3S             4N             4S             5N             5S             6N             6S</a:t>
            </a:r>
          </a:p>
        </p:txBody>
      </p:sp>
    </p:spTree>
    <p:extLst>
      <p:ext uri="{BB962C8B-B14F-4D97-AF65-F5344CB8AC3E}">
        <p14:creationId xmlns:p14="http://schemas.microsoft.com/office/powerpoint/2010/main" val="1529096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501BA89-8612-4B2B-9391-3D1B2D3F5B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9597670"/>
              </p:ext>
            </p:extLst>
          </p:nvPr>
        </p:nvGraphicFramePr>
        <p:xfrm>
          <a:off x="1553029" y="493486"/>
          <a:ext cx="9158514" cy="589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ktangel 3">
            <a:extLst>
              <a:ext uri="{FF2B5EF4-FFF2-40B4-BE49-F238E27FC236}">
                <a16:creationId xmlns:a16="http://schemas.microsoft.com/office/drawing/2014/main" id="{DDAE621D-5834-450A-848D-8BCDEEADDEC6}"/>
              </a:ext>
            </a:extLst>
          </p:cNvPr>
          <p:cNvSpPr/>
          <p:nvPr/>
        </p:nvSpPr>
        <p:spPr>
          <a:xfrm>
            <a:off x="1880170" y="5496675"/>
            <a:ext cx="8835775" cy="184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9AF3D8CA-3691-4C4E-9584-A6066C897C28}"/>
              </a:ext>
            </a:extLst>
          </p:cNvPr>
          <p:cNvSpPr txBox="1"/>
          <p:nvPr/>
        </p:nvSpPr>
        <p:spPr>
          <a:xfrm>
            <a:off x="1751240" y="5391575"/>
            <a:ext cx="881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2N              2S             3N            3S             4N             4S             5N             5S             6N             6S</a:t>
            </a:r>
          </a:p>
        </p:txBody>
      </p:sp>
    </p:spTree>
    <p:extLst>
      <p:ext uri="{BB962C8B-B14F-4D97-AF65-F5344CB8AC3E}">
        <p14:creationId xmlns:p14="http://schemas.microsoft.com/office/powerpoint/2010/main" val="27328220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 1">
            <a:extLst>
              <a:ext uri="{FF2B5EF4-FFF2-40B4-BE49-F238E27FC236}">
                <a16:creationId xmlns:a16="http://schemas.microsoft.com/office/drawing/2014/main" id="{6005E054-195E-4E11-9FF5-F172189037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1325963"/>
              </p:ext>
            </p:extLst>
          </p:nvPr>
        </p:nvGraphicFramePr>
        <p:xfrm>
          <a:off x="741680" y="1076960"/>
          <a:ext cx="3671570" cy="52120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87706">
                  <a:extLst>
                    <a:ext uri="{9D8B030D-6E8A-4147-A177-3AD203B41FA5}">
                      <a16:colId xmlns:a16="http://schemas.microsoft.com/office/drawing/2014/main" val="51599423"/>
                    </a:ext>
                  </a:extLst>
                </a:gridCol>
                <a:gridCol w="2083864">
                  <a:extLst>
                    <a:ext uri="{9D8B030D-6E8A-4147-A177-3AD203B41FA5}">
                      <a16:colId xmlns:a16="http://schemas.microsoft.com/office/drawing/2014/main" val="777081316"/>
                    </a:ext>
                  </a:extLst>
                </a:gridCol>
              </a:tblGrid>
              <a:tr h="473825">
                <a:tc>
                  <a:txBody>
                    <a:bodyPr/>
                    <a:lstStyle/>
                    <a:p>
                      <a:pPr algn="ctr" fontAlgn="b"/>
                      <a:r>
                        <a:rPr lang="sv-SE" sz="2400" u="none" strike="noStrike">
                          <a:effectLst/>
                        </a:rPr>
                        <a:t>Pelare</a:t>
                      </a:r>
                      <a:endParaRPr lang="sv-SE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400" u="none" strike="noStrike">
                          <a:effectLst/>
                        </a:rPr>
                        <a:t>On-potential</a:t>
                      </a:r>
                      <a:endParaRPr lang="sv-SE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22126207"/>
                  </a:ext>
                </a:extLst>
              </a:tr>
              <a:tr h="473825">
                <a:tc>
                  <a:txBody>
                    <a:bodyPr/>
                    <a:lstStyle/>
                    <a:p>
                      <a:pPr algn="ctr" fontAlgn="b"/>
                      <a:r>
                        <a:rPr lang="sv-SE" sz="2400" u="none" strike="noStrike">
                          <a:effectLst/>
                        </a:rPr>
                        <a:t>2N</a:t>
                      </a:r>
                      <a:endParaRPr lang="sv-S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400" u="none" strike="noStrike">
                          <a:effectLst/>
                        </a:rPr>
                        <a:t>-1220</a:t>
                      </a:r>
                      <a:endParaRPr lang="sv-S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66675532"/>
                  </a:ext>
                </a:extLst>
              </a:tr>
              <a:tr h="473825">
                <a:tc>
                  <a:txBody>
                    <a:bodyPr/>
                    <a:lstStyle/>
                    <a:p>
                      <a:pPr algn="ctr" fontAlgn="b"/>
                      <a:r>
                        <a:rPr lang="sv-SE" sz="2400" u="none" strike="noStrike">
                          <a:effectLst/>
                        </a:rPr>
                        <a:t>2S</a:t>
                      </a:r>
                      <a:endParaRPr lang="sv-S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400" u="none" strike="noStrike">
                          <a:effectLst/>
                        </a:rPr>
                        <a:t>-1215</a:t>
                      </a:r>
                      <a:endParaRPr lang="sv-S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30142258"/>
                  </a:ext>
                </a:extLst>
              </a:tr>
              <a:tr h="473825">
                <a:tc>
                  <a:txBody>
                    <a:bodyPr/>
                    <a:lstStyle/>
                    <a:p>
                      <a:pPr algn="ctr" fontAlgn="b"/>
                      <a:r>
                        <a:rPr lang="sv-SE" sz="2400" u="none" strike="noStrike">
                          <a:effectLst/>
                        </a:rPr>
                        <a:t>3N</a:t>
                      </a:r>
                      <a:endParaRPr lang="sv-S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400" u="none" strike="noStrike">
                          <a:effectLst/>
                        </a:rPr>
                        <a:t>-1220</a:t>
                      </a:r>
                      <a:endParaRPr lang="sv-S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40117133"/>
                  </a:ext>
                </a:extLst>
              </a:tr>
              <a:tr h="473825">
                <a:tc>
                  <a:txBody>
                    <a:bodyPr/>
                    <a:lstStyle/>
                    <a:p>
                      <a:pPr algn="ctr" fontAlgn="b"/>
                      <a:r>
                        <a:rPr lang="sv-SE" sz="2400" u="none" strike="noStrike">
                          <a:effectLst/>
                        </a:rPr>
                        <a:t>3S</a:t>
                      </a:r>
                      <a:endParaRPr lang="sv-S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400" u="none" strike="noStrike">
                          <a:effectLst/>
                        </a:rPr>
                        <a:t>-1210</a:t>
                      </a:r>
                      <a:endParaRPr lang="sv-S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49374236"/>
                  </a:ext>
                </a:extLst>
              </a:tr>
              <a:tr h="473825">
                <a:tc>
                  <a:txBody>
                    <a:bodyPr/>
                    <a:lstStyle/>
                    <a:p>
                      <a:pPr algn="ctr" fontAlgn="b"/>
                      <a:r>
                        <a:rPr lang="sv-SE" sz="2400" u="none" strike="noStrike">
                          <a:effectLst/>
                        </a:rPr>
                        <a:t>4N</a:t>
                      </a:r>
                      <a:endParaRPr lang="sv-S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400" u="none" strike="noStrike">
                          <a:effectLst/>
                        </a:rPr>
                        <a:t>-1260</a:t>
                      </a:r>
                      <a:endParaRPr lang="sv-S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48240944"/>
                  </a:ext>
                </a:extLst>
              </a:tr>
              <a:tr h="473825">
                <a:tc>
                  <a:txBody>
                    <a:bodyPr/>
                    <a:lstStyle/>
                    <a:p>
                      <a:pPr algn="ctr" fontAlgn="b"/>
                      <a:r>
                        <a:rPr lang="sv-SE" sz="2400" u="none" strike="noStrike">
                          <a:effectLst/>
                        </a:rPr>
                        <a:t>4S</a:t>
                      </a:r>
                      <a:endParaRPr lang="sv-S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400" u="none" strike="noStrike">
                          <a:effectLst/>
                        </a:rPr>
                        <a:t>-1240</a:t>
                      </a:r>
                      <a:endParaRPr lang="sv-S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00337014"/>
                  </a:ext>
                </a:extLst>
              </a:tr>
              <a:tr h="473825">
                <a:tc>
                  <a:txBody>
                    <a:bodyPr/>
                    <a:lstStyle/>
                    <a:p>
                      <a:pPr algn="ctr" fontAlgn="b"/>
                      <a:r>
                        <a:rPr lang="sv-SE" sz="2400" u="none" strike="noStrike">
                          <a:effectLst/>
                        </a:rPr>
                        <a:t>5N</a:t>
                      </a:r>
                      <a:endParaRPr lang="sv-S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400" u="none" strike="noStrike">
                          <a:effectLst/>
                        </a:rPr>
                        <a:t>-1270</a:t>
                      </a:r>
                      <a:endParaRPr lang="sv-S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733052445"/>
                  </a:ext>
                </a:extLst>
              </a:tr>
              <a:tr h="473825">
                <a:tc>
                  <a:txBody>
                    <a:bodyPr/>
                    <a:lstStyle/>
                    <a:p>
                      <a:pPr algn="ctr" fontAlgn="b"/>
                      <a:r>
                        <a:rPr lang="sv-SE" sz="2400" u="none" strike="noStrike">
                          <a:effectLst/>
                        </a:rPr>
                        <a:t>5S</a:t>
                      </a:r>
                      <a:endParaRPr lang="sv-S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400" u="none" strike="noStrike">
                          <a:effectLst/>
                        </a:rPr>
                        <a:t>-1260</a:t>
                      </a:r>
                      <a:endParaRPr lang="sv-S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80560245"/>
                  </a:ext>
                </a:extLst>
              </a:tr>
              <a:tr h="473825">
                <a:tc>
                  <a:txBody>
                    <a:bodyPr/>
                    <a:lstStyle/>
                    <a:p>
                      <a:pPr algn="ctr" fontAlgn="b"/>
                      <a:r>
                        <a:rPr lang="sv-SE" sz="2400" u="none" strike="noStrike">
                          <a:effectLst/>
                        </a:rPr>
                        <a:t>6N</a:t>
                      </a:r>
                      <a:endParaRPr lang="sv-S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400" u="none" strike="noStrike">
                          <a:effectLst/>
                        </a:rPr>
                        <a:t>-1280</a:t>
                      </a:r>
                      <a:endParaRPr lang="sv-S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28464383"/>
                  </a:ext>
                </a:extLst>
              </a:tr>
              <a:tr h="473825">
                <a:tc>
                  <a:txBody>
                    <a:bodyPr/>
                    <a:lstStyle/>
                    <a:p>
                      <a:pPr algn="ctr" fontAlgn="b"/>
                      <a:r>
                        <a:rPr lang="sv-SE" sz="2400" u="none" strike="noStrike">
                          <a:effectLst/>
                        </a:rPr>
                        <a:t>6S</a:t>
                      </a:r>
                      <a:endParaRPr lang="sv-S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400" u="none" strike="noStrike" dirty="0">
                          <a:effectLst/>
                        </a:rPr>
                        <a:t>-1260</a:t>
                      </a:r>
                      <a:endParaRPr lang="sv-S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389804075"/>
                  </a:ext>
                </a:extLst>
              </a:tr>
            </a:tbl>
          </a:graphicData>
        </a:graphic>
      </p:graphicFrame>
      <p:pic>
        <p:nvPicPr>
          <p:cNvPr id="6" name="Bildobjekt 5">
            <a:extLst>
              <a:ext uri="{FF2B5EF4-FFF2-40B4-BE49-F238E27FC236}">
                <a16:creationId xmlns:a16="http://schemas.microsoft.com/office/drawing/2014/main" id="{DC50690A-1447-496D-90D4-52ECFDF19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345" y="1901507"/>
            <a:ext cx="5695950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46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7883B1C-09AA-4111-82EF-BCA2B3535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FOTO på skyddad yta</a:t>
            </a:r>
          </a:p>
        </p:txBody>
      </p:sp>
      <p:pic>
        <p:nvPicPr>
          <p:cNvPr id="3" name="Platshållare för innehåll 4" descr="En bild som visar utomhus&#10;&#10;Automatiskt genererad beskrivning">
            <a:extLst>
              <a:ext uri="{FF2B5EF4-FFF2-40B4-BE49-F238E27FC236}">
                <a16:creationId xmlns:a16="http://schemas.microsoft.com/office/drawing/2014/main" id="{9B0C0802-D143-4FF5-85ED-BD843E3F90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0484"/>
          <a:stretch/>
        </p:blipFill>
        <p:spPr>
          <a:xfrm>
            <a:off x="0" y="76210"/>
            <a:ext cx="700987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1"/>
                </a:lnTo>
                <a:lnTo>
                  <a:pt x="6295211" y="1"/>
                </a:lnTo>
                <a:lnTo>
                  <a:pt x="6195255" y="380651"/>
                </a:lnTo>
                <a:cubicBezTo>
                  <a:pt x="5677600" y="2559611"/>
                  <a:pt x="5966601" y="4758249"/>
                  <a:pt x="6880029" y="6647018"/>
                </a:cubicBezTo>
                <a:lnTo>
                  <a:pt x="698828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ECC403D8-F6AE-41DA-80F1-CBA3823A6352}"/>
              </a:ext>
            </a:extLst>
          </p:cNvPr>
          <p:cNvSpPr txBox="1"/>
          <p:nvPr/>
        </p:nvSpPr>
        <p:spPr>
          <a:xfrm>
            <a:off x="4124960" y="436880"/>
            <a:ext cx="92544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v-SE" sz="3200" dirty="0"/>
              <a:t>Före</a:t>
            </a:r>
          </a:p>
        </p:txBody>
      </p:sp>
      <p:pic>
        <p:nvPicPr>
          <p:cNvPr id="7" name="Bildobjekt 6" descr="En bild som visar grotta, utomhus, natur&#10;&#10;Automatiskt genererad beskrivning">
            <a:extLst>
              <a:ext uri="{FF2B5EF4-FFF2-40B4-BE49-F238E27FC236}">
                <a16:creationId xmlns:a16="http://schemas.microsoft.com/office/drawing/2014/main" id="{ED0EF5E3-68B3-4854-A09C-6013661E9F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81700" y="857250"/>
            <a:ext cx="6858000" cy="5143500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C12041F8-B7E2-4815-BA00-97D576DD2782}"/>
              </a:ext>
            </a:extLst>
          </p:cNvPr>
          <p:cNvSpPr txBox="1"/>
          <p:nvPr/>
        </p:nvSpPr>
        <p:spPr>
          <a:xfrm>
            <a:off x="9287510" y="494030"/>
            <a:ext cx="2461058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v-SE" sz="3200" dirty="0"/>
              <a:t>Efter 7 veckor</a:t>
            </a:r>
          </a:p>
        </p:txBody>
      </p:sp>
    </p:spTree>
    <p:extLst>
      <p:ext uri="{BB962C8B-B14F-4D97-AF65-F5344CB8AC3E}">
        <p14:creationId xmlns:p14="http://schemas.microsoft.com/office/powerpoint/2010/main" val="2914168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 1">
            <a:extLst>
              <a:ext uri="{FF2B5EF4-FFF2-40B4-BE49-F238E27FC236}">
                <a16:creationId xmlns:a16="http://schemas.microsoft.com/office/drawing/2014/main" id="{DC163E86-3308-4CE4-91E3-B625227F484B}"/>
              </a:ext>
            </a:extLst>
          </p:cNvPr>
          <p:cNvSpPr/>
          <p:nvPr/>
        </p:nvSpPr>
        <p:spPr>
          <a:xfrm>
            <a:off x="1114425" y="2619375"/>
            <a:ext cx="1800000" cy="1800000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Ellips 2">
            <a:extLst>
              <a:ext uri="{FF2B5EF4-FFF2-40B4-BE49-F238E27FC236}">
                <a16:creationId xmlns:a16="http://schemas.microsoft.com/office/drawing/2014/main" id="{91B5B2F5-3FF1-4AD6-9D37-5A4D9DFEA676}"/>
              </a:ext>
            </a:extLst>
          </p:cNvPr>
          <p:cNvSpPr/>
          <p:nvPr/>
        </p:nvSpPr>
        <p:spPr>
          <a:xfrm>
            <a:off x="5372100" y="2800350"/>
            <a:ext cx="1872000" cy="1872000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6B5229BB-08B8-435B-B592-A40BF0A5F2F0}"/>
              </a:ext>
            </a:extLst>
          </p:cNvPr>
          <p:cNvSpPr txBox="1"/>
          <p:nvPr/>
        </p:nvSpPr>
        <p:spPr>
          <a:xfrm>
            <a:off x="1190625" y="1476375"/>
            <a:ext cx="16044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Plast 25 mm</a:t>
            </a:r>
          </a:p>
          <a:p>
            <a:r>
              <a:rPr lang="sv-SE" dirty="0"/>
              <a:t>Stålrör ca 5mm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7C5E1E50-2AC6-40CD-89A8-90D61EE2EE68}"/>
              </a:ext>
            </a:extLst>
          </p:cNvPr>
          <p:cNvSpPr/>
          <p:nvPr/>
        </p:nvSpPr>
        <p:spPr>
          <a:xfrm>
            <a:off x="2867025" y="3457575"/>
            <a:ext cx="333375" cy="142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34D77718-D5B0-4E1C-81A3-91284AFA5064}"/>
              </a:ext>
            </a:extLst>
          </p:cNvPr>
          <p:cNvSpPr/>
          <p:nvPr/>
        </p:nvSpPr>
        <p:spPr>
          <a:xfrm>
            <a:off x="809625" y="3400425"/>
            <a:ext cx="333375" cy="142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Ellips 6">
            <a:extLst>
              <a:ext uri="{FF2B5EF4-FFF2-40B4-BE49-F238E27FC236}">
                <a16:creationId xmlns:a16="http://schemas.microsoft.com/office/drawing/2014/main" id="{64385FF0-0047-4FD3-9008-450114FA4219}"/>
              </a:ext>
            </a:extLst>
          </p:cNvPr>
          <p:cNvSpPr/>
          <p:nvPr/>
        </p:nvSpPr>
        <p:spPr>
          <a:xfrm>
            <a:off x="5667375" y="3067050"/>
            <a:ext cx="1296000" cy="1296000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54FCE088-30C2-4A6C-8600-E6C861603EE2}"/>
              </a:ext>
            </a:extLst>
          </p:cNvPr>
          <p:cNvSpPr/>
          <p:nvPr/>
        </p:nvSpPr>
        <p:spPr>
          <a:xfrm>
            <a:off x="5095876" y="3638550"/>
            <a:ext cx="323850" cy="238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Ellips 8">
            <a:extLst>
              <a:ext uri="{FF2B5EF4-FFF2-40B4-BE49-F238E27FC236}">
                <a16:creationId xmlns:a16="http://schemas.microsoft.com/office/drawing/2014/main" id="{C4E621BE-662E-4274-AA6D-52B958AF0A0B}"/>
              </a:ext>
            </a:extLst>
          </p:cNvPr>
          <p:cNvSpPr/>
          <p:nvPr/>
        </p:nvSpPr>
        <p:spPr>
          <a:xfrm>
            <a:off x="1362075" y="2857500"/>
            <a:ext cx="1296000" cy="1296000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CEE41B68-8BC3-429E-866B-E9F9C71295A2}"/>
              </a:ext>
            </a:extLst>
          </p:cNvPr>
          <p:cNvSpPr/>
          <p:nvPr/>
        </p:nvSpPr>
        <p:spPr>
          <a:xfrm>
            <a:off x="7210426" y="3638550"/>
            <a:ext cx="323850" cy="238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Frihandsfigur: Form 10">
            <a:extLst>
              <a:ext uri="{FF2B5EF4-FFF2-40B4-BE49-F238E27FC236}">
                <a16:creationId xmlns:a16="http://schemas.microsoft.com/office/drawing/2014/main" id="{6993182A-3E5F-4B81-8773-D80E51D8AB64}"/>
              </a:ext>
            </a:extLst>
          </p:cNvPr>
          <p:cNvSpPr/>
          <p:nvPr/>
        </p:nvSpPr>
        <p:spPr>
          <a:xfrm>
            <a:off x="5781675" y="2981325"/>
            <a:ext cx="180975" cy="161925"/>
          </a:xfrm>
          <a:custGeom>
            <a:avLst/>
            <a:gdLst>
              <a:gd name="connsiteX0" fmla="*/ 0 w 180975"/>
              <a:gd name="connsiteY0" fmla="*/ 0 h 161925"/>
              <a:gd name="connsiteX1" fmla="*/ 114300 w 180975"/>
              <a:gd name="connsiteY1" fmla="*/ 38100 h 161925"/>
              <a:gd name="connsiteX2" fmla="*/ 123825 w 180975"/>
              <a:gd name="connsiteY2" fmla="*/ 114300 h 161925"/>
              <a:gd name="connsiteX3" fmla="*/ 152400 w 180975"/>
              <a:gd name="connsiteY3" fmla="*/ 152400 h 161925"/>
              <a:gd name="connsiteX4" fmla="*/ 180975 w 180975"/>
              <a:gd name="connsiteY4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975" h="161925">
                <a:moveTo>
                  <a:pt x="0" y="0"/>
                </a:moveTo>
                <a:cubicBezTo>
                  <a:pt x="29892" y="3321"/>
                  <a:pt x="97827" y="-7201"/>
                  <a:pt x="114300" y="38100"/>
                </a:cubicBezTo>
                <a:cubicBezTo>
                  <a:pt x="123048" y="62157"/>
                  <a:pt x="115730" y="90016"/>
                  <a:pt x="123825" y="114300"/>
                </a:cubicBezTo>
                <a:cubicBezTo>
                  <a:pt x="128845" y="129360"/>
                  <a:pt x="140204" y="142237"/>
                  <a:pt x="152400" y="152400"/>
                </a:cubicBezTo>
                <a:cubicBezTo>
                  <a:pt x="160113" y="158828"/>
                  <a:pt x="180975" y="161925"/>
                  <a:pt x="180975" y="161925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Frihandsfigur: Form 11">
            <a:extLst>
              <a:ext uri="{FF2B5EF4-FFF2-40B4-BE49-F238E27FC236}">
                <a16:creationId xmlns:a16="http://schemas.microsoft.com/office/drawing/2014/main" id="{3B644E58-8971-4EE7-A369-86CD70296BE8}"/>
              </a:ext>
            </a:extLst>
          </p:cNvPr>
          <p:cNvSpPr/>
          <p:nvPr/>
        </p:nvSpPr>
        <p:spPr>
          <a:xfrm>
            <a:off x="6629400" y="2971800"/>
            <a:ext cx="163167" cy="133350"/>
          </a:xfrm>
          <a:custGeom>
            <a:avLst/>
            <a:gdLst>
              <a:gd name="connsiteX0" fmla="*/ 0 w 163167"/>
              <a:gd name="connsiteY0" fmla="*/ 133350 h 133350"/>
              <a:gd name="connsiteX1" fmla="*/ 47625 w 163167"/>
              <a:gd name="connsiteY1" fmla="*/ 123825 h 133350"/>
              <a:gd name="connsiteX2" fmla="*/ 104775 w 163167"/>
              <a:gd name="connsiteY2" fmla="*/ 104775 h 133350"/>
              <a:gd name="connsiteX3" fmla="*/ 142875 w 163167"/>
              <a:gd name="connsiteY3" fmla="*/ 95250 h 133350"/>
              <a:gd name="connsiteX4" fmla="*/ 161925 w 163167"/>
              <a:gd name="connsiteY4" fmla="*/ 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167" h="133350">
                <a:moveTo>
                  <a:pt x="0" y="133350"/>
                </a:moveTo>
                <a:cubicBezTo>
                  <a:pt x="15875" y="130175"/>
                  <a:pt x="32006" y="128085"/>
                  <a:pt x="47625" y="123825"/>
                </a:cubicBezTo>
                <a:cubicBezTo>
                  <a:pt x="66998" y="118541"/>
                  <a:pt x="85294" y="109645"/>
                  <a:pt x="104775" y="104775"/>
                </a:cubicBezTo>
                <a:lnTo>
                  <a:pt x="142875" y="95250"/>
                </a:lnTo>
                <a:cubicBezTo>
                  <a:pt x="170444" y="40111"/>
                  <a:pt x="161925" y="71349"/>
                  <a:pt x="161925" y="0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Frihandsfigur: Form 12">
            <a:extLst>
              <a:ext uri="{FF2B5EF4-FFF2-40B4-BE49-F238E27FC236}">
                <a16:creationId xmlns:a16="http://schemas.microsoft.com/office/drawing/2014/main" id="{34B43C09-798E-4C88-BE6D-C55F9E1E3724}"/>
              </a:ext>
            </a:extLst>
          </p:cNvPr>
          <p:cNvSpPr/>
          <p:nvPr/>
        </p:nvSpPr>
        <p:spPr>
          <a:xfrm>
            <a:off x="6896100" y="4057650"/>
            <a:ext cx="66675" cy="342900"/>
          </a:xfrm>
          <a:custGeom>
            <a:avLst/>
            <a:gdLst>
              <a:gd name="connsiteX0" fmla="*/ 9525 w 66675"/>
              <a:gd name="connsiteY0" fmla="*/ 0 h 342900"/>
              <a:gd name="connsiteX1" fmla="*/ 38100 w 66675"/>
              <a:gd name="connsiteY1" fmla="*/ 123825 h 342900"/>
              <a:gd name="connsiteX2" fmla="*/ 19050 w 66675"/>
              <a:gd name="connsiteY2" fmla="*/ 161925 h 342900"/>
              <a:gd name="connsiteX3" fmla="*/ 0 w 66675"/>
              <a:gd name="connsiteY3" fmla="*/ 219075 h 342900"/>
              <a:gd name="connsiteX4" fmla="*/ 9525 w 66675"/>
              <a:gd name="connsiteY4" fmla="*/ 295275 h 342900"/>
              <a:gd name="connsiteX5" fmla="*/ 19050 w 66675"/>
              <a:gd name="connsiteY5" fmla="*/ 323850 h 342900"/>
              <a:gd name="connsiteX6" fmla="*/ 47625 w 66675"/>
              <a:gd name="connsiteY6" fmla="*/ 333375 h 342900"/>
              <a:gd name="connsiteX7" fmla="*/ 66675 w 66675"/>
              <a:gd name="connsiteY7" fmla="*/ 34290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675" h="342900">
                <a:moveTo>
                  <a:pt x="9525" y="0"/>
                </a:moveTo>
                <a:cubicBezTo>
                  <a:pt x="56326" y="58501"/>
                  <a:pt x="59325" y="38925"/>
                  <a:pt x="38100" y="123825"/>
                </a:cubicBezTo>
                <a:cubicBezTo>
                  <a:pt x="34656" y="137600"/>
                  <a:pt x="24323" y="148742"/>
                  <a:pt x="19050" y="161925"/>
                </a:cubicBezTo>
                <a:cubicBezTo>
                  <a:pt x="11592" y="180569"/>
                  <a:pt x="0" y="219075"/>
                  <a:pt x="0" y="219075"/>
                </a:cubicBezTo>
                <a:cubicBezTo>
                  <a:pt x="3175" y="244475"/>
                  <a:pt x="4946" y="270090"/>
                  <a:pt x="9525" y="295275"/>
                </a:cubicBezTo>
                <a:cubicBezTo>
                  <a:pt x="11321" y="305153"/>
                  <a:pt x="11950" y="316750"/>
                  <a:pt x="19050" y="323850"/>
                </a:cubicBezTo>
                <a:cubicBezTo>
                  <a:pt x="26150" y="330950"/>
                  <a:pt x="38303" y="329646"/>
                  <a:pt x="47625" y="333375"/>
                </a:cubicBezTo>
                <a:cubicBezTo>
                  <a:pt x="54217" y="336012"/>
                  <a:pt x="60325" y="339725"/>
                  <a:pt x="66675" y="342900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Frihandsfigur: Form 13">
            <a:extLst>
              <a:ext uri="{FF2B5EF4-FFF2-40B4-BE49-F238E27FC236}">
                <a16:creationId xmlns:a16="http://schemas.microsoft.com/office/drawing/2014/main" id="{617C80BE-B7B7-4C7E-94DD-A96447637157}"/>
              </a:ext>
            </a:extLst>
          </p:cNvPr>
          <p:cNvSpPr/>
          <p:nvPr/>
        </p:nvSpPr>
        <p:spPr>
          <a:xfrm>
            <a:off x="5663532" y="4200525"/>
            <a:ext cx="165768" cy="180975"/>
          </a:xfrm>
          <a:custGeom>
            <a:avLst/>
            <a:gdLst>
              <a:gd name="connsiteX0" fmla="*/ 165768 w 165768"/>
              <a:gd name="connsiteY0" fmla="*/ 0 h 180975"/>
              <a:gd name="connsiteX1" fmla="*/ 70518 w 165768"/>
              <a:gd name="connsiteY1" fmla="*/ 9525 h 180975"/>
              <a:gd name="connsiteX2" fmla="*/ 41943 w 165768"/>
              <a:gd name="connsiteY2" fmla="*/ 19050 h 180975"/>
              <a:gd name="connsiteX3" fmla="*/ 32418 w 165768"/>
              <a:gd name="connsiteY3" fmla="*/ 47625 h 180975"/>
              <a:gd name="connsiteX4" fmla="*/ 3843 w 165768"/>
              <a:gd name="connsiteY4" fmla="*/ 57150 h 180975"/>
              <a:gd name="connsiteX5" fmla="*/ 3843 w 165768"/>
              <a:gd name="connsiteY5" fmla="*/ 18097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5768" h="180975">
                <a:moveTo>
                  <a:pt x="165768" y="0"/>
                </a:moveTo>
                <a:cubicBezTo>
                  <a:pt x="134018" y="3175"/>
                  <a:pt x="102055" y="4673"/>
                  <a:pt x="70518" y="9525"/>
                </a:cubicBezTo>
                <a:cubicBezTo>
                  <a:pt x="60595" y="11052"/>
                  <a:pt x="49043" y="11950"/>
                  <a:pt x="41943" y="19050"/>
                </a:cubicBezTo>
                <a:cubicBezTo>
                  <a:pt x="34843" y="26150"/>
                  <a:pt x="39518" y="40525"/>
                  <a:pt x="32418" y="47625"/>
                </a:cubicBezTo>
                <a:cubicBezTo>
                  <a:pt x="25318" y="54725"/>
                  <a:pt x="5947" y="47333"/>
                  <a:pt x="3843" y="57150"/>
                </a:cubicBezTo>
                <a:cubicBezTo>
                  <a:pt x="-4805" y="97509"/>
                  <a:pt x="3843" y="139700"/>
                  <a:pt x="3843" y="180975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A628F846-7694-4438-9D71-4D00865182D0}"/>
              </a:ext>
            </a:extLst>
          </p:cNvPr>
          <p:cNvSpPr txBox="1"/>
          <p:nvPr/>
        </p:nvSpPr>
        <p:spPr>
          <a:xfrm>
            <a:off x="5276850" y="981075"/>
            <a:ext cx="658237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Korrosionsprodukter har 5-10 gånger större volym än stål.</a:t>
            </a:r>
          </a:p>
          <a:p>
            <a:r>
              <a:rPr lang="sv-SE" dirty="0"/>
              <a:t>Om allt stål korroderar ökar stålrörets tjocklek från 5 till 25-50 mm.</a:t>
            </a:r>
          </a:p>
          <a:p>
            <a:r>
              <a:rPr lang="sv-SE" dirty="0"/>
              <a:t>Detta gör att betongen mellan stålrör och plast spricker. Detta gäller </a:t>
            </a:r>
          </a:p>
          <a:p>
            <a:r>
              <a:rPr lang="sv-SE" dirty="0"/>
              <a:t>ovan vattenlinjen. Under vattenlinjen diffunderar järnjonerna </a:t>
            </a:r>
          </a:p>
          <a:p>
            <a:r>
              <a:rPr lang="sv-SE" dirty="0"/>
              <a:t>ut genom betongen.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59280C2A-F958-461A-92CE-BC762105B4ED}"/>
              </a:ext>
            </a:extLst>
          </p:cNvPr>
          <p:cNvSpPr txBox="1"/>
          <p:nvPr/>
        </p:nvSpPr>
        <p:spPr>
          <a:xfrm>
            <a:off x="1219200" y="5619750"/>
            <a:ext cx="792588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sv-SE" dirty="0"/>
              <a:t>Om skyddet fungerar kommer inte glipan mellan </a:t>
            </a:r>
            <a:r>
              <a:rPr lang="sv-SE" dirty="0" err="1"/>
              <a:t>plastformarna</a:t>
            </a:r>
            <a:r>
              <a:rPr lang="sv-SE" dirty="0"/>
              <a:t> att öka med tiden, </a:t>
            </a:r>
          </a:p>
          <a:p>
            <a:r>
              <a:rPr lang="sv-SE" dirty="0"/>
              <a:t>dvs de förzinkade spännbanden kommer inte att tränga in </a:t>
            </a:r>
            <a:r>
              <a:rPr lang="sv-SE"/>
              <a:t>i plasten.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2719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95D2690-8F87-4167-ABB8-9F8148678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Slutsatser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EE12E9E-BEB8-48F0-95F2-2B202697E2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/>
              <a:t>Samtliga pelare erhåller skydd.</a:t>
            </a:r>
          </a:p>
          <a:p>
            <a:r>
              <a:rPr lang="sv-SE" dirty="0"/>
              <a:t>Uppmätt 3,0 A/3,0 V (-850 </a:t>
            </a:r>
            <a:r>
              <a:rPr lang="sv-SE" dirty="0" err="1"/>
              <a:t>mV</a:t>
            </a:r>
            <a:r>
              <a:rPr lang="sv-SE" dirty="0"/>
              <a:t>).</a:t>
            </a:r>
          </a:p>
          <a:p>
            <a:r>
              <a:rPr lang="sv-SE" dirty="0"/>
              <a:t>Teoretiskt 3,2 A (-800 </a:t>
            </a:r>
            <a:r>
              <a:rPr lang="sv-SE" dirty="0" err="1"/>
              <a:t>mV</a:t>
            </a:r>
            <a:r>
              <a:rPr lang="sv-SE" dirty="0"/>
              <a:t>).</a:t>
            </a:r>
          </a:p>
          <a:p>
            <a:r>
              <a:rPr lang="sv-SE" dirty="0"/>
              <a:t>Effekt =3x3x1,3 (30%förlust) = 12 W</a:t>
            </a:r>
          </a:p>
          <a:p>
            <a:r>
              <a:rPr lang="sv-SE" dirty="0"/>
              <a:t>Energi/år = 12x24x365 = 105.000 W/år eller 105 kWh.</a:t>
            </a:r>
          </a:p>
          <a:p>
            <a:r>
              <a:rPr lang="sv-SE" dirty="0"/>
              <a:t>Avvakta med </a:t>
            </a:r>
            <a:r>
              <a:rPr lang="sv-SE" dirty="0" err="1"/>
              <a:t>isskydd</a:t>
            </a:r>
            <a:r>
              <a:rPr lang="sv-SE" dirty="0"/>
              <a:t> på pelare 5N. Se hur skyddsverkan blir på stålröret som blottlagts.</a:t>
            </a:r>
          </a:p>
          <a:p>
            <a:r>
              <a:rPr lang="sv-SE" dirty="0"/>
              <a:t>Fakturera Trafikverket innan årsskifte. Totalkostnad blir ca 150.000:-, varav TRV tar 40% dvs ca 60.000:-.</a:t>
            </a:r>
          </a:p>
          <a:p>
            <a:endParaRPr lang="sv-SE" dirty="0"/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4025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träd, växt, sten&#10;&#10;Automatiskt genererad beskrivning">
            <a:extLst>
              <a:ext uri="{FF2B5EF4-FFF2-40B4-BE49-F238E27FC236}">
                <a16:creationId xmlns:a16="http://schemas.microsoft.com/office/drawing/2014/main" id="{3D88B2B4-938B-4DD6-B932-DA3363A1F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C024FB08-7C69-4396-83AC-6F731B82E2B0}"/>
              </a:ext>
            </a:extLst>
          </p:cNvPr>
          <p:cNvSpPr txBox="1"/>
          <p:nvPr/>
        </p:nvSpPr>
        <p:spPr>
          <a:xfrm flipH="1">
            <a:off x="939798" y="1767840"/>
            <a:ext cx="2077721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 err="1"/>
              <a:t>Mätskåp</a:t>
            </a:r>
            <a:r>
              <a:rPr lang="sv-SE" dirty="0"/>
              <a:t>.</a:t>
            </a:r>
          </a:p>
          <a:p>
            <a:r>
              <a:rPr lang="sv-SE" dirty="0"/>
              <a:t>Föranmält till EON.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41715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169B7205-2BE1-4917-9AE3-23BC60BE0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627" y="842962"/>
            <a:ext cx="7820025" cy="5172075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057E6A07-5153-4F33-8BE4-980163D44F91}"/>
              </a:ext>
            </a:extLst>
          </p:cNvPr>
          <p:cNvSpPr txBox="1"/>
          <p:nvPr/>
        </p:nvSpPr>
        <p:spPr>
          <a:xfrm>
            <a:off x="91440" y="1402080"/>
            <a:ext cx="424500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/>
              <a:t>Återstående arbete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EON ansluta i </a:t>
            </a:r>
            <a:r>
              <a:rPr lang="sv-SE" dirty="0" err="1"/>
              <a:t>mätskåp</a:t>
            </a: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Koppla in belysningsstolpe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Installera ny likriktare under bron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Koppla in anod-, katod- och mätkablar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Montera galvade spännanordningar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Diskutera med TRV om behov av </a:t>
            </a:r>
            <a:r>
              <a:rPr lang="sv-SE" dirty="0" err="1"/>
              <a:t>isskydd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48337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 descr="En bild som visar kabel, Elkabel, cykel, mark&#10;&#10;Automatiskt genererad beskrivning">
            <a:extLst>
              <a:ext uri="{FF2B5EF4-FFF2-40B4-BE49-F238E27FC236}">
                <a16:creationId xmlns:a16="http://schemas.microsoft.com/office/drawing/2014/main" id="{B308F3BF-C2F5-45D2-9504-EA170155DB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" r="18924"/>
          <a:stretch/>
        </p:blipFill>
        <p:spPr>
          <a:xfrm rot="5400000">
            <a:off x="543983" y="742950"/>
            <a:ext cx="5571066" cy="5372099"/>
          </a:xfrm>
          <a:prstGeom prst="rect">
            <a:avLst/>
          </a:prstGeom>
        </p:spPr>
      </p:pic>
      <p:pic>
        <p:nvPicPr>
          <p:cNvPr id="5" name="Bildobjekt 4" descr="En bild som visar text, linje, Rektangel, grön&#10;&#10;Automatiskt genererad beskrivning">
            <a:extLst>
              <a:ext uri="{FF2B5EF4-FFF2-40B4-BE49-F238E27FC236}">
                <a16:creationId xmlns:a16="http://schemas.microsoft.com/office/drawing/2014/main" id="{6D39C314-7D74-49A8-ADEE-DDFA8C6142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" r="20085"/>
          <a:stretch/>
        </p:blipFill>
        <p:spPr>
          <a:xfrm rot="5400000">
            <a:off x="6076949" y="742950"/>
            <a:ext cx="5571066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2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DE9F5A29-FB79-40A8-9328-B1219D2A4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641" y="702192"/>
            <a:ext cx="10716130" cy="527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781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FC30421B-F62A-4227-998A-9F31B89F9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562" y="1233487"/>
            <a:ext cx="7000875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49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Elkabel, kabel, elektronik, Elektrisk ingenjörskonst&#10;&#10;Automatiskt genererad beskrivning">
            <a:extLst>
              <a:ext uri="{FF2B5EF4-FFF2-40B4-BE49-F238E27FC236}">
                <a16:creationId xmlns:a16="http://schemas.microsoft.com/office/drawing/2014/main" id="{99B77763-963C-4FB3-AFE4-82579D6B4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470F3E3A-2389-4A95-98EC-060A92857A17}"/>
              </a:ext>
            </a:extLst>
          </p:cNvPr>
          <p:cNvSpPr txBox="1"/>
          <p:nvPr/>
        </p:nvSpPr>
        <p:spPr>
          <a:xfrm>
            <a:off x="894080" y="1971040"/>
            <a:ext cx="192024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/>
              <a:t>Ny likriktare</a:t>
            </a:r>
          </a:p>
          <a:p>
            <a:r>
              <a:rPr lang="sv-SE" dirty="0"/>
              <a:t>Max 3 A</a:t>
            </a:r>
          </a:p>
        </p:txBody>
      </p:sp>
    </p:spTree>
    <p:extLst>
      <p:ext uri="{BB962C8B-B14F-4D97-AF65-F5344CB8AC3E}">
        <p14:creationId xmlns:p14="http://schemas.microsoft.com/office/powerpoint/2010/main" val="586836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8E3A82B6-DC94-4743-BD48-44BAE3A57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275" y="1271587"/>
            <a:ext cx="702945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632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616A6F1D-92CD-4F1B-BDF5-26870BAF9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242887"/>
            <a:ext cx="12058650" cy="637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34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CE983C0F-22AA-4202-88A4-C825B21FA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02622"/>
            <a:ext cx="10905066" cy="485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690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 1">
            <a:extLst>
              <a:ext uri="{FF2B5EF4-FFF2-40B4-BE49-F238E27FC236}">
                <a16:creationId xmlns:a16="http://schemas.microsoft.com/office/drawing/2014/main" id="{F418DF45-C995-4837-9E24-2113AEAB3906}"/>
              </a:ext>
            </a:extLst>
          </p:cNvPr>
          <p:cNvSpPr/>
          <p:nvPr/>
        </p:nvSpPr>
        <p:spPr>
          <a:xfrm>
            <a:off x="2800349" y="2933699"/>
            <a:ext cx="1080000" cy="1080000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Pil: femhörning 2">
            <a:extLst>
              <a:ext uri="{FF2B5EF4-FFF2-40B4-BE49-F238E27FC236}">
                <a16:creationId xmlns:a16="http://schemas.microsoft.com/office/drawing/2014/main" id="{16B22E98-398E-4998-8849-C8EFA2B0E39C}"/>
              </a:ext>
            </a:extLst>
          </p:cNvPr>
          <p:cNvSpPr/>
          <p:nvPr/>
        </p:nvSpPr>
        <p:spPr>
          <a:xfrm flipH="1">
            <a:off x="3924299" y="3267074"/>
            <a:ext cx="1847850" cy="609601"/>
          </a:xfrm>
          <a:prstGeom prst="homePlate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Ellips 3">
            <a:extLst>
              <a:ext uri="{FF2B5EF4-FFF2-40B4-BE49-F238E27FC236}">
                <a16:creationId xmlns:a16="http://schemas.microsoft.com/office/drawing/2014/main" id="{83EACB5C-F177-4956-BDE0-A1F52ECA4DBE}"/>
              </a:ext>
            </a:extLst>
          </p:cNvPr>
          <p:cNvSpPr/>
          <p:nvPr/>
        </p:nvSpPr>
        <p:spPr>
          <a:xfrm>
            <a:off x="4562475" y="2600325"/>
            <a:ext cx="540000" cy="540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2CCB486A-A006-41A4-BC62-0CBFFA502887}"/>
              </a:ext>
            </a:extLst>
          </p:cNvPr>
          <p:cNvSpPr txBox="1"/>
          <p:nvPr/>
        </p:nvSpPr>
        <p:spPr>
          <a:xfrm>
            <a:off x="4667250" y="2676525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V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F824078C-62B7-40C7-A052-27869574143D}"/>
              </a:ext>
            </a:extLst>
          </p:cNvPr>
          <p:cNvSpPr/>
          <p:nvPr/>
        </p:nvSpPr>
        <p:spPr>
          <a:xfrm>
            <a:off x="3819525" y="3048000"/>
            <a:ext cx="161925" cy="40005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D1A4B69A-FD80-48A8-A318-E64CB553F4A8}"/>
              </a:ext>
            </a:extLst>
          </p:cNvPr>
          <p:cNvSpPr/>
          <p:nvPr/>
        </p:nvSpPr>
        <p:spPr>
          <a:xfrm>
            <a:off x="5848350" y="3038475"/>
            <a:ext cx="161925" cy="40005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9" name="Rak koppling 8">
            <a:extLst>
              <a:ext uri="{FF2B5EF4-FFF2-40B4-BE49-F238E27FC236}">
                <a16:creationId xmlns:a16="http://schemas.microsoft.com/office/drawing/2014/main" id="{93174D34-5E2D-4CF1-AC6E-9E7E63051C5D}"/>
              </a:ext>
            </a:extLst>
          </p:cNvPr>
          <p:cNvCxnSpPr>
            <a:stCxn id="6" idx="0"/>
          </p:cNvCxnSpPr>
          <p:nvPr/>
        </p:nvCxnSpPr>
        <p:spPr>
          <a:xfrm flipV="1">
            <a:off x="3900488" y="2847975"/>
            <a:ext cx="4762" cy="2000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k koppling 9">
            <a:extLst>
              <a:ext uri="{FF2B5EF4-FFF2-40B4-BE49-F238E27FC236}">
                <a16:creationId xmlns:a16="http://schemas.microsoft.com/office/drawing/2014/main" id="{AED9D726-DCEA-4A7A-8BF2-440F490133B8}"/>
              </a:ext>
            </a:extLst>
          </p:cNvPr>
          <p:cNvCxnSpPr>
            <a:cxnSpLocks/>
          </p:cNvCxnSpPr>
          <p:nvPr/>
        </p:nvCxnSpPr>
        <p:spPr>
          <a:xfrm flipH="1">
            <a:off x="3924300" y="2867025"/>
            <a:ext cx="65722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k koppling 12">
            <a:extLst>
              <a:ext uri="{FF2B5EF4-FFF2-40B4-BE49-F238E27FC236}">
                <a16:creationId xmlns:a16="http://schemas.microsoft.com/office/drawing/2014/main" id="{CE6AB646-E1F5-488F-96E5-B676F419D21D}"/>
              </a:ext>
            </a:extLst>
          </p:cNvPr>
          <p:cNvCxnSpPr>
            <a:cxnSpLocks/>
          </p:cNvCxnSpPr>
          <p:nvPr/>
        </p:nvCxnSpPr>
        <p:spPr>
          <a:xfrm flipH="1">
            <a:off x="5124451" y="2876550"/>
            <a:ext cx="83819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k koppling 14">
            <a:extLst>
              <a:ext uri="{FF2B5EF4-FFF2-40B4-BE49-F238E27FC236}">
                <a16:creationId xmlns:a16="http://schemas.microsoft.com/office/drawing/2014/main" id="{9DE5D27F-D099-4F0A-959B-30A0ECE2EB40}"/>
              </a:ext>
            </a:extLst>
          </p:cNvPr>
          <p:cNvCxnSpPr/>
          <p:nvPr/>
        </p:nvCxnSpPr>
        <p:spPr>
          <a:xfrm flipV="1">
            <a:off x="5957888" y="2876550"/>
            <a:ext cx="4762" cy="2000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Båge 15">
            <a:extLst>
              <a:ext uri="{FF2B5EF4-FFF2-40B4-BE49-F238E27FC236}">
                <a16:creationId xmlns:a16="http://schemas.microsoft.com/office/drawing/2014/main" id="{4CE92E28-5D97-4678-83D3-4F0892BC7750}"/>
              </a:ext>
            </a:extLst>
          </p:cNvPr>
          <p:cNvSpPr/>
          <p:nvPr/>
        </p:nvSpPr>
        <p:spPr>
          <a:xfrm rot="1475220">
            <a:off x="1533524" y="1604257"/>
            <a:ext cx="4448175" cy="4533900"/>
          </a:xfrm>
          <a:prstGeom prst="arc">
            <a:avLst>
              <a:gd name="adj1" fmla="val 16200000"/>
              <a:gd name="adj2" fmla="val 21496173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Båge 16">
            <a:extLst>
              <a:ext uri="{FF2B5EF4-FFF2-40B4-BE49-F238E27FC236}">
                <a16:creationId xmlns:a16="http://schemas.microsoft.com/office/drawing/2014/main" id="{06DEDA90-8A50-4FFD-95FA-3904F86C8469}"/>
              </a:ext>
            </a:extLst>
          </p:cNvPr>
          <p:cNvSpPr/>
          <p:nvPr/>
        </p:nvSpPr>
        <p:spPr>
          <a:xfrm rot="1475220">
            <a:off x="2888912" y="2904483"/>
            <a:ext cx="1051601" cy="1268109"/>
          </a:xfrm>
          <a:prstGeom prst="arc">
            <a:avLst>
              <a:gd name="adj1" fmla="val 16200000"/>
              <a:gd name="adj2" fmla="val 21496173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4DB22C55-31C5-4D14-A533-AC62252FBB32}"/>
              </a:ext>
            </a:extLst>
          </p:cNvPr>
          <p:cNvSpPr txBox="1"/>
          <p:nvPr/>
        </p:nvSpPr>
        <p:spPr>
          <a:xfrm>
            <a:off x="3495675" y="2686050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U</a:t>
            </a:r>
            <a:r>
              <a:rPr lang="sv-SE" baseline="-25000" dirty="0"/>
              <a:t>1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81BD1342-170F-45B4-B16E-1CE4A20B8D41}"/>
              </a:ext>
            </a:extLst>
          </p:cNvPr>
          <p:cNvSpPr txBox="1"/>
          <p:nvPr/>
        </p:nvSpPr>
        <p:spPr>
          <a:xfrm>
            <a:off x="5048250" y="1962150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U</a:t>
            </a:r>
            <a:r>
              <a:rPr lang="sv-SE" baseline="-25000" dirty="0"/>
              <a:t>2</a:t>
            </a: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80C46A79-F865-4439-AAA3-62E07BBDAC2B}"/>
              </a:ext>
            </a:extLst>
          </p:cNvPr>
          <p:cNvSpPr txBox="1"/>
          <p:nvPr/>
        </p:nvSpPr>
        <p:spPr>
          <a:xfrm>
            <a:off x="7143750" y="2114550"/>
            <a:ext cx="135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∆U = U</a:t>
            </a:r>
            <a:r>
              <a:rPr lang="sv-SE" baseline="-25000" dirty="0"/>
              <a:t>1</a:t>
            </a:r>
            <a:r>
              <a:rPr lang="sv-SE" dirty="0"/>
              <a:t> – U</a:t>
            </a:r>
            <a:r>
              <a:rPr lang="sv-SE" baseline="-25000" dirty="0"/>
              <a:t>2</a:t>
            </a:r>
          </a:p>
        </p:txBody>
      </p:sp>
      <p:cxnSp>
        <p:nvCxnSpPr>
          <p:cNvPr id="22" name="Rak pilkoppling 21">
            <a:extLst>
              <a:ext uri="{FF2B5EF4-FFF2-40B4-BE49-F238E27FC236}">
                <a16:creationId xmlns:a16="http://schemas.microsoft.com/office/drawing/2014/main" id="{21072086-F78D-4A74-AD9B-9105C8E5550F}"/>
              </a:ext>
            </a:extLst>
          </p:cNvPr>
          <p:cNvCxnSpPr/>
          <p:nvPr/>
        </p:nvCxnSpPr>
        <p:spPr>
          <a:xfrm flipH="1" flipV="1">
            <a:off x="3867150" y="3962400"/>
            <a:ext cx="1485900" cy="12192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ak pilkoppling 22">
            <a:extLst>
              <a:ext uri="{FF2B5EF4-FFF2-40B4-BE49-F238E27FC236}">
                <a16:creationId xmlns:a16="http://schemas.microsoft.com/office/drawing/2014/main" id="{B393A8A7-E1A7-4892-A45D-34941BD30A3B}"/>
              </a:ext>
            </a:extLst>
          </p:cNvPr>
          <p:cNvCxnSpPr>
            <a:cxnSpLocks/>
          </p:cNvCxnSpPr>
          <p:nvPr/>
        </p:nvCxnSpPr>
        <p:spPr>
          <a:xfrm flipV="1">
            <a:off x="1104900" y="3743325"/>
            <a:ext cx="1543050" cy="9239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ak pilkoppling 24">
            <a:extLst>
              <a:ext uri="{FF2B5EF4-FFF2-40B4-BE49-F238E27FC236}">
                <a16:creationId xmlns:a16="http://schemas.microsoft.com/office/drawing/2014/main" id="{2621A181-6579-497E-A8C4-74FED4EB0BFE}"/>
              </a:ext>
            </a:extLst>
          </p:cNvPr>
          <p:cNvCxnSpPr>
            <a:cxnSpLocks/>
          </p:cNvCxnSpPr>
          <p:nvPr/>
        </p:nvCxnSpPr>
        <p:spPr>
          <a:xfrm>
            <a:off x="2381250" y="1276350"/>
            <a:ext cx="571500" cy="15144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59497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324</Words>
  <Application>Microsoft Office PowerPoint</Application>
  <PresentationFormat>Bredbild</PresentationFormat>
  <Paragraphs>70</Paragraphs>
  <Slides>19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FOTO på skyddad yta</vt:lpstr>
      <vt:lpstr>PowerPoint-presentation</vt:lpstr>
      <vt:lpstr>Slutsatser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Bertil Sandberg</dc:creator>
  <cp:lastModifiedBy>Petra Almquist</cp:lastModifiedBy>
  <cp:revision>10</cp:revision>
  <dcterms:created xsi:type="dcterms:W3CDTF">2023-08-08T13:31:37Z</dcterms:created>
  <dcterms:modified xsi:type="dcterms:W3CDTF">2023-08-20T13:26:54Z</dcterms:modified>
</cp:coreProperties>
</file>